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0" r:id="rId4"/>
    <p:sldId id="258" r:id="rId5"/>
    <p:sldId id="262" r:id="rId6"/>
    <p:sldId id="261" r:id="rId7"/>
    <p:sldId id="263" r:id="rId8"/>
    <p:sldId id="265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F8879-9B79-41AB-A4F8-9FABC9EE5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H4: Kopen &amp; Werken </a:t>
            </a:r>
            <a:br>
              <a:rPr lang="nl-NL" dirty="0"/>
            </a:br>
            <a:r>
              <a:rPr lang="nl-NL" dirty="0"/>
              <a:t>Een eigen bedrijf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62C0E9-2E8F-4D9A-8A59-3ECBFE1645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26&amp;27-10-2020</a:t>
            </a:r>
          </a:p>
        </p:txBody>
      </p:sp>
    </p:spTree>
    <p:extLst>
      <p:ext uri="{BB962C8B-B14F-4D97-AF65-F5344CB8AC3E}">
        <p14:creationId xmlns:p14="http://schemas.microsoft.com/office/powerpoint/2010/main" val="2984433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FF6CB4-9F62-470D-9036-4FC60D27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aan de slag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35C319-BB24-4AAA-A12D-7CA05C8E9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Komende 10 minuten in alles stilte en zelfstandigheid aan de slag met Lesbrieven A &amp; B van hoofdstuk 4. Er worden dan ook geen vragen gesteld. </a:t>
            </a:r>
          </a:p>
          <a:p>
            <a:r>
              <a:rPr lang="nl-NL" dirty="0"/>
              <a:t>Ben je eerder klaar? Begin alvast met Lesbrief C. </a:t>
            </a:r>
          </a:p>
          <a:p>
            <a:r>
              <a:rPr lang="nl-NL" dirty="0"/>
              <a:t>Maak alleen gebruik van </a:t>
            </a:r>
            <a:r>
              <a:rPr lang="nl-NL" dirty="0" err="1"/>
              <a:t>Learnbeat</a:t>
            </a:r>
            <a:r>
              <a:rPr lang="nl-NL" dirty="0"/>
              <a:t>, er zijn GEEN andere (digitale) hulpmiddelen toegestaan.</a:t>
            </a:r>
          </a:p>
          <a:p>
            <a:r>
              <a:rPr lang="nl-NL" dirty="0"/>
              <a:t>Na 10 minuten mag je zachtjes overleggen. Vanaf dan mogen er ook vragen gesteld worden. </a:t>
            </a:r>
          </a:p>
        </p:txBody>
      </p:sp>
    </p:spTree>
    <p:extLst>
      <p:ext uri="{BB962C8B-B14F-4D97-AF65-F5344CB8AC3E}">
        <p14:creationId xmlns:p14="http://schemas.microsoft.com/office/powerpoint/2010/main" val="55433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B8AA5-6366-498E-A1D3-DDAA65372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7774CB-B781-4623-8424-6A7A6F976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Berekeningen gebruiken om de verwachte omzet, inkoopwaarde van de omzet, brutowinst, bedrijfskosten en nettowinst.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Berekeningen gebruiken om de werkelijke omzet, inkoopwaarde van de omzet, brutowinst, bedrijfskosten en nettowinst.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41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E1B7CC-1FC5-4D1E-85F9-24C8A2B0B4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123825"/>
            <a:ext cx="3500438" cy="1222375"/>
          </a:xfrm>
        </p:spPr>
        <p:txBody>
          <a:bodyPr/>
          <a:lstStyle/>
          <a:p>
            <a:r>
              <a:rPr lang="nl-NL" dirty="0"/>
              <a:t>Financieel Plan</a:t>
            </a:r>
          </a:p>
        </p:txBody>
      </p:sp>
      <p:graphicFrame>
        <p:nvGraphicFramePr>
          <p:cNvPr id="7" name="Tabel 5">
            <a:extLst>
              <a:ext uri="{FF2B5EF4-FFF2-40B4-BE49-F238E27FC236}">
                <a16:creationId xmlns:a16="http://schemas.microsoft.com/office/drawing/2014/main" id="{F1F79E4A-0C6D-44D9-A944-0A456E5F36E1}"/>
              </a:ext>
            </a:extLst>
          </p:cNvPr>
          <p:cNvGraphicFramePr>
            <a:graphicFrameLocks/>
          </p:cNvGraphicFramePr>
          <p:nvPr/>
        </p:nvGraphicFramePr>
        <p:xfrm>
          <a:off x="439835" y="4218280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782734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998804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Werkelijke Verkoopprijs x Werkelijk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Werkelijke Inkoopprijs x Werkelijk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Omzet – Inkoopwaarde van de omzet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Optelsom van Werkelijke Overige 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 – Bedrijfskosten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23EBAC0B-5414-467D-B217-CDE5F63F221C}"/>
              </a:ext>
            </a:extLst>
          </p:cNvPr>
          <p:cNvCxnSpPr>
            <a:cxnSpLocks/>
          </p:cNvCxnSpPr>
          <p:nvPr/>
        </p:nvCxnSpPr>
        <p:spPr>
          <a:xfrm>
            <a:off x="535527" y="5019027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7576020D-DEE9-42D2-95F3-2128AB562A1D}"/>
              </a:ext>
            </a:extLst>
          </p:cNvPr>
          <p:cNvCxnSpPr/>
          <p:nvPr/>
        </p:nvCxnSpPr>
        <p:spPr>
          <a:xfrm>
            <a:off x="4867830" y="4864964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BC857DF7-DB40-4944-B373-CC30CBB690D6}"/>
              </a:ext>
            </a:extLst>
          </p:cNvPr>
          <p:cNvCxnSpPr>
            <a:cxnSpLocks/>
          </p:cNvCxnSpPr>
          <p:nvPr/>
        </p:nvCxnSpPr>
        <p:spPr>
          <a:xfrm>
            <a:off x="535527" y="5757354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BB1894-DFAD-4366-B644-EF2AFA5C01D9}"/>
              </a:ext>
            </a:extLst>
          </p:cNvPr>
          <p:cNvCxnSpPr/>
          <p:nvPr/>
        </p:nvCxnSpPr>
        <p:spPr>
          <a:xfrm>
            <a:off x="4867830" y="562104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el 5">
            <a:extLst>
              <a:ext uri="{FF2B5EF4-FFF2-40B4-BE49-F238E27FC236}">
                <a16:creationId xmlns:a16="http://schemas.microsoft.com/office/drawing/2014/main" id="{64173D72-0382-46AF-8F72-19CC6E6694B0}"/>
              </a:ext>
            </a:extLst>
          </p:cNvPr>
          <p:cNvGraphicFramePr>
            <a:graphicFrameLocks/>
          </p:cNvGraphicFramePr>
          <p:nvPr/>
        </p:nvGraphicFramePr>
        <p:xfrm>
          <a:off x="439837" y="1589195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782733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998805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Verwachte Verkoopprijs x Verwachte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Verwachte Inkoopprijs x Verwachte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Omzet – Inkoopwaarde van de omzet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Optelsom van Verwachte Overige 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 – Bedrijfskosten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15" name="Tekstvak 14">
            <a:extLst>
              <a:ext uri="{FF2B5EF4-FFF2-40B4-BE49-F238E27FC236}">
                <a16:creationId xmlns:a16="http://schemas.microsoft.com/office/drawing/2014/main" id="{6621DEE1-78BE-459A-A4B3-9D4AD7302914}"/>
              </a:ext>
            </a:extLst>
          </p:cNvPr>
          <p:cNvSpPr txBox="1"/>
          <p:nvPr/>
        </p:nvSpPr>
        <p:spPr>
          <a:xfrm>
            <a:off x="439836" y="1042155"/>
            <a:ext cx="751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VERWACHT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1DE31BA-4C32-49EE-A9D1-4623CFCD3201}"/>
              </a:ext>
            </a:extLst>
          </p:cNvPr>
          <p:cNvSpPr txBox="1"/>
          <p:nvPr/>
        </p:nvSpPr>
        <p:spPr>
          <a:xfrm>
            <a:off x="439834" y="3623961"/>
            <a:ext cx="751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WERKELIJK</a:t>
            </a:r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A7E1E59B-6AC8-4723-88E9-4FFD858E3098}"/>
              </a:ext>
            </a:extLst>
          </p:cNvPr>
          <p:cNvCxnSpPr>
            <a:cxnSpLocks/>
          </p:cNvCxnSpPr>
          <p:nvPr/>
        </p:nvCxnSpPr>
        <p:spPr>
          <a:xfrm>
            <a:off x="535527" y="2383839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A44C0C9C-2340-4010-8760-2F82B935DCC6}"/>
              </a:ext>
            </a:extLst>
          </p:cNvPr>
          <p:cNvCxnSpPr/>
          <p:nvPr/>
        </p:nvCxnSpPr>
        <p:spPr>
          <a:xfrm>
            <a:off x="4867830" y="222977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72E0B2BE-2E3C-4DBA-B87F-85B184A68A74}"/>
              </a:ext>
            </a:extLst>
          </p:cNvPr>
          <p:cNvCxnSpPr>
            <a:cxnSpLocks/>
          </p:cNvCxnSpPr>
          <p:nvPr/>
        </p:nvCxnSpPr>
        <p:spPr>
          <a:xfrm>
            <a:off x="535527" y="3122166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086863E9-F657-4BFF-9353-B92BDE7755B8}"/>
              </a:ext>
            </a:extLst>
          </p:cNvPr>
          <p:cNvCxnSpPr/>
          <p:nvPr/>
        </p:nvCxnSpPr>
        <p:spPr>
          <a:xfrm>
            <a:off x="4867830" y="299473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79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6D6EAA6-5B91-4AC0-A572-3159E4D2A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‘</a:t>
            </a:r>
            <a:r>
              <a:rPr lang="nl-NL" dirty="0" err="1">
                <a:solidFill>
                  <a:schemeClr val="tx2"/>
                </a:solidFill>
              </a:rPr>
              <a:t>TeaBL</a:t>
            </a:r>
            <a:r>
              <a:rPr lang="nl-NL" dirty="0">
                <a:solidFill>
                  <a:schemeClr val="tx2"/>
                </a:solidFill>
              </a:rPr>
              <a:t>’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Koffie">
            <a:extLst>
              <a:ext uri="{FF2B5EF4-FFF2-40B4-BE49-F238E27FC236}">
                <a16:creationId xmlns:a16="http://schemas.microsoft.com/office/drawing/2014/main" id="{FFC01F2C-3751-447D-9026-F3CB6EE50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3337" y="2416047"/>
            <a:ext cx="3346704" cy="3346704"/>
          </a:xfrm>
          <a:prstGeom prst="rect">
            <a:avLst/>
          </a:prstGeom>
          <a:ln w="12700">
            <a:noFill/>
          </a:ln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BD54A0-EB8A-4F21-A86F-B2D3FB77B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 lnSpcReduction="10000"/>
          </a:bodyPr>
          <a:lstStyle/>
          <a:p>
            <a:r>
              <a:rPr lang="nl-NL" dirty="0"/>
              <a:t>Stel dat wij met de klas per 1 januari 2021 een exclusieve handel in Thee gaan beginnen. Het bedrijf gaat heten ‘</a:t>
            </a:r>
            <a:r>
              <a:rPr lang="nl-NL" dirty="0" err="1"/>
              <a:t>TeaBL</a:t>
            </a:r>
            <a:r>
              <a:rPr lang="nl-NL" dirty="0"/>
              <a:t>’.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Verwacht wordt dat de inkoopwaarde v/d omzet €0,25 per zakje is. We verwachten één zakje thee te gaan verkopen voor €1,75. Onze doelstelling is om 300 zakjes te verkopen in de eerste maand. Verder voorspelt de onderneming kosten van €50 voor G/W/L en €50 voor de huur van een stand op het TBL. </a:t>
            </a:r>
          </a:p>
        </p:txBody>
      </p:sp>
    </p:spTree>
    <p:extLst>
      <p:ext uri="{BB962C8B-B14F-4D97-AF65-F5344CB8AC3E}">
        <p14:creationId xmlns:p14="http://schemas.microsoft.com/office/powerpoint/2010/main" val="198989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1A202C0-AE51-419A-AF91-F95C35B8C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374" y="1263404"/>
            <a:ext cx="8247189" cy="3115075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5600">
                <a:solidFill>
                  <a:schemeClr val="accent1"/>
                </a:solidFill>
              </a:rPr>
              <a:t>Bereken de verwachte Omzet, Inkoopwaarde v/d Omzet, Brutowinst, Bedrijfskosten en Nettowinst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79C03F4-39DB-4F4C-B387-A9D489B69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374" y="4560432"/>
            <a:ext cx="8300202" cy="1228171"/>
          </a:xfrm>
        </p:spPr>
        <p:txBody>
          <a:bodyPr vert="horz" lIns="91440" tIns="0" rIns="91440" bIns="45720" rtlCol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</a:rPr>
              <a:t>+/- 5 min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In </a:t>
            </a:r>
            <a:r>
              <a:rPr lang="en-US" sz="2400" dirty="0" err="1">
                <a:solidFill>
                  <a:schemeClr val="tx1"/>
                </a:solidFill>
              </a:rPr>
              <a:t>alle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stilte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zelfstandigheid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13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5">
            <a:extLst>
              <a:ext uri="{FF2B5EF4-FFF2-40B4-BE49-F238E27FC236}">
                <a16:creationId xmlns:a16="http://schemas.microsoft.com/office/drawing/2014/main" id="{070446C3-3D4B-48E6-AC73-1F4806A8C1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710096"/>
              </p:ext>
            </p:extLst>
          </p:nvPr>
        </p:nvGraphicFramePr>
        <p:xfrm>
          <a:off x="487462" y="827658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63101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3464145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3854292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€1,75 x 300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€525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€0,25 x 300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€525 - €75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€50 + €50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€450 - €100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3291E6F1-104D-409F-B116-417A914ADC5F}"/>
              </a:ext>
            </a:extLst>
          </p:cNvPr>
          <p:cNvSpPr txBox="1"/>
          <p:nvPr/>
        </p:nvSpPr>
        <p:spPr>
          <a:xfrm>
            <a:off x="487462" y="355107"/>
            <a:ext cx="3454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VERWACHT</a:t>
            </a:r>
          </a:p>
        </p:txBody>
      </p:sp>
    </p:spTree>
    <p:extLst>
      <p:ext uri="{BB962C8B-B14F-4D97-AF65-F5344CB8AC3E}">
        <p14:creationId xmlns:p14="http://schemas.microsoft.com/office/powerpoint/2010/main" val="274505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6D6EAA6-5B91-4AC0-A572-3159E4D2A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‘</a:t>
            </a:r>
            <a:r>
              <a:rPr lang="nl-NL" dirty="0" err="1">
                <a:solidFill>
                  <a:schemeClr val="tx2"/>
                </a:solidFill>
              </a:rPr>
              <a:t>TeaBL</a:t>
            </a:r>
            <a:r>
              <a:rPr lang="nl-NL" dirty="0">
                <a:solidFill>
                  <a:schemeClr val="tx2"/>
                </a:solidFill>
              </a:rPr>
              <a:t>’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7" name="Graphic 6" descr="Koffie">
            <a:extLst>
              <a:ext uri="{FF2B5EF4-FFF2-40B4-BE49-F238E27FC236}">
                <a16:creationId xmlns:a16="http://schemas.microsoft.com/office/drawing/2014/main" id="{FFC01F2C-3751-447D-9026-F3CB6EE50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3337" y="2416047"/>
            <a:ext cx="3346704" cy="3346704"/>
          </a:xfrm>
          <a:prstGeom prst="rect">
            <a:avLst/>
          </a:prstGeom>
          <a:ln w="12700">
            <a:noFill/>
          </a:ln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BD54A0-EB8A-4F21-A86F-B2D3FB77B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 fontScale="77500" lnSpcReduction="20000"/>
          </a:bodyPr>
          <a:lstStyle/>
          <a:p>
            <a:r>
              <a:rPr lang="nl-NL" sz="2300" dirty="0"/>
              <a:t>Uiteindelijk zijn de volgende cijfers over de maand januari bekend met betrekking tot de verkoopactiviteiten van ‘</a:t>
            </a:r>
            <a:r>
              <a:rPr lang="nl-NL" sz="2300" dirty="0" err="1"/>
              <a:t>TeaBL</a:t>
            </a:r>
            <a:r>
              <a:rPr lang="nl-NL" sz="2300" dirty="0"/>
              <a:t>’. </a:t>
            </a:r>
            <a:br>
              <a:rPr lang="nl-NL" sz="2300" dirty="0"/>
            </a:br>
            <a:br>
              <a:rPr lang="nl-NL" sz="2300" dirty="0"/>
            </a:br>
            <a:r>
              <a:rPr lang="nl-NL" sz="2300" dirty="0"/>
              <a:t>‘</a:t>
            </a:r>
            <a:r>
              <a:rPr lang="nl-NL" sz="2300" dirty="0" err="1"/>
              <a:t>TeaBL</a:t>
            </a:r>
            <a:r>
              <a:rPr lang="nl-NL" sz="2300" dirty="0"/>
              <a:t>’ heeft uiteindelijk 300 theezakjes verkocht op het TBL. De inkoopprijs van één theezakje blijkt €0,60 te zijn. De werkelijke verkooprijs is mede hierdoor €2. Daarnaast bleken de werkelijk kosten voor G/W/L en de huur in totaal €120 te zijn. </a:t>
            </a:r>
            <a:br>
              <a:rPr lang="nl-NL" sz="2300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63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endParaRPr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1A202C0-AE51-419A-AF91-F95C35B8C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374" y="1263404"/>
            <a:ext cx="8247189" cy="3115075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5600" dirty="0" err="1">
                <a:solidFill>
                  <a:schemeClr val="accent1"/>
                </a:solidFill>
              </a:rPr>
              <a:t>Bereken</a:t>
            </a:r>
            <a:r>
              <a:rPr lang="en-US" sz="5600" dirty="0">
                <a:solidFill>
                  <a:schemeClr val="accent1"/>
                </a:solidFill>
              </a:rPr>
              <a:t> de </a:t>
            </a:r>
            <a:r>
              <a:rPr lang="en-US" sz="5600" dirty="0" err="1">
                <a:solidFill>
                  <a:schemeClr val="accent1"/>
                </a:solidFill>
              </a:rPr>
              <a:t>werkelijk</a:t>
            </a:r>
            <a:r>
              <a:rPr lang="en-US" sz="5600" dirty="0">
                <a:solidFill>
                  <a:schemeClr val="accent1"/>
                </a:solidFill>
              </a:rPr>
              <a:t> </a:t>
            </a:r>
            <a:r>
              <a:rPr lang="en-US" sz="5600" dirty="0" err="1">
                <a:solidFill>
                  <a:schemeClr val="accent1"/>
                </a:solidFill>
              </a:rPr>
              <a:t>Omzet</a:t>
            </a:r>
            <a:r>
              <a:rPr lang="en-US" sz="5600" dirty="0">
                <a:solidFill>
                  <a:schemeClr val="accent1"/>
                </a:solidFill>
              </a:rPr>
              <a:t>, </a:t>
            </a:r>
            <a:r>
              <a:rPr lang="en-US" sz="5600" dirty="0" err="1">
                <a:solidFill>
                  <a:schemeClr val="accent1"/>
                </a:solidFill>
              </a:rPr>
              <a:t>Inkoopwaarde</a:t>
            </a:r>
            <a:r>
              <a:rPr lang="en-US" sz="5600" dirty="0">
                <a:solidFill>
                  <a:schemeClr val="accent1"/>
                </a:solidFill>
              </a:rPr>
              <a:t> v/d </a:t>
            </a:r>
            <a:r>
              <a:rPr lang="en-US" sz="5600" dirty="0" err="1">
                <a:solidFill>
                  <a:schemeClr val="accent1"/>
                </a:solidFill>
              </a:rPr>
              <a:t>Omzet</a:t>
            </a:r>
            <a:r>
              <a:rPr lang="en-US" sz="5600" dirty="0">
                <a:solidFill>
                  <a:schemeClr val="accent1"/>
                </a:solidFill>
              </a:rPr>
              <a:t>, </a:t>
            </a:r>
            <a:r>
              <a:rPr lang="en-US" sz="5600" dirty="0" err="1">
                <a:solidFill>
                  <a:schemeClr val="accent1"/>
                </a:solidFill>
              </a:rPr>
              <a:t>Brutowinst</a:t>
            </a:r>
            <a:r>
              <a:rPr lang="en-US" sz="5600" dirty="0">
                <a:solidFill>
                  <a:schemeClr val="accent1"/>
                </a:solidFill>
              </a:rPr>
              <a:t>, </a:t>
            </a:r>
            <a:r>
              <a:rPr lang="en-US" sz="5600" dirty="0" err="1">
                <a:solidFill>
                  <a:schemeClr val="accent1"/>
                </a:solidFill>
              </a:rPr>
              <a:t>Bedrijfskosten</a:t>
            </a:r>
            <a:r>
              <a:rPr lang="en-US" sz="5600" dirty="0">
                <a:solidFill>
                  <a:schemeClr val="accent1"/>
                </a:solidFill>
              </a:rPr>
              <a:t> </a:t>
            </a:r>
            <a:r>
              <a:rPr lang="en-US" sz="5600" dirty="0" err="1">
                <a:solidFill>
                  <a:schemeClr val="accent1"/>
                </a:solidFill>
              </a:rPr>
              <a:t>en</a:t>
            </a:r>
            <a:r>
              <a:rPr lang="en-US" sz="5600" dirty="0">
                <a:solidFill>
                  <a:schemeClr val="accent1"/>
                </a:solidFill>
              </a:rPr>
              <a:t> </a:t>
            </a:r>
            <a:r>
              <a:rPr lang="en-US" sz="5600" dirty="0" err="1">
                <a:solidFill>
                  <a:schemeClr val="accent1"/>
                </a:solidFill>
              </a:rPr>
              <a:t>Nettowinst</a:t>
            </a:r>
            <a:r>
              <a:rPr lang="en-US" sz="56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79C03F4-39DB-4F4C-B387-A9D489B69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374" y="4560432"/>
            <a:ext cx="8300202" cy="1228171"/>
          </a:xfrm>
        </p:spPr>
        <p:txBody>
          <a:bodyPr vert="horz" lIns="91440" tIns="0" rIns="91440" bIns="45720" rtlCol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</a:rPr>
              <a:t>+/- 5 min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In </a:t>
            </a:r>
            <a:r>
              <a:rPr lang="en-US" sz="2400" dirty="0" err="1">
                <a:solidFill>
                  <a:schemeClr val="tx1"/>
                </a:solidFill>
              </a:rPr>
              <a:t>alle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stilte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zelfstandigheid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419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5">
            <a:extLst>
              <a:ext uri="{FF2B5EF4-FFF2-40B4-BE49-F238E27FC236}">
                <a16:creationId xmlns:a16="http://schemas.microsoft.com/office/drawing/2014/main" id="{070446C3-3D4B-48E6-AC73-1F4806A8C1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998450"/>
              </p:ext>
            </p:extLst>
          </p:nvPr>
        </p:nvGraphicFramePr>
        <p:xfrm>
          <a:off x="487462" y="827658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63101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3464145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  <a:gridCol w="3854292">
                  <a:extLst>
                    <a:ext uri="{9D8B030D-6E8A-4147-A177-3AD203B41FA5}">
                      <a16:colId xmlns:a16="http://schemas.microsoft.com/office/drawing/2014/main" val="3266838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€2 x 300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€0,60 x 300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€600 - €180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€420 - €120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3291E6F1-104D-409F-B116-417A914ADC5F}"/>
              </a:ext>
            </a:extLst>
          </p:cNvPr>
          <p:cNvSpPr txBox="1"/>
          <p:nvPr/>
        </p:nvSpPr>
        <p:spPr>
          <a:xfrm>
            <a:off x="487462" y="355107"/>
            <a:ext cx="3454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WERKELIJK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D85A597-0408-4D9B-8606-2DD8FB3147B5}"/>
              </a:ext>
            </a:extLst>
          </p:cNvPr>
          <p:cNvSpPr txBox="1"/>
          <p:nvPr/>
        </p:nvSpPr>
        <p:spPr>
          <a:xfrm>
            <a:off x="487462" y="3009530"/>
            <a:ext cx="10781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Wat is de oorzaak dat de werkelijke nettowinst lager is dan de verwachte nettowinst?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AC3EE65-5DA1-4B0B-9972-634A2BB58512}"/>
              </a:ext>
            </a:extLst>
          </p:cNvPr>
          <p:cNvSpPr txBox="1"/>
          <p:nvPr/>
        </p:nvSpPr>
        <p:spPr>
          <a:xfrm>
            <a:off x="487462" y="4529091"/>
            <a:ext cx="10781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Noem een reden waarom de inkoopprijs van thee gestegen kan zijn?  </a:t>
            </a:r>
          </a:p>
        </p:txBody>
      </p:sp>
    </p:spTree>
    <p:extLst>
      <p:ext uri="{BB962C8B-B14F-4D97-AF65-F5344CB8AC3E}">
        <p14:creationId xmlns:p14="http://schemas.microsoft.com/office/powerpoint/2010/main" val="193116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554</Words>
  <Application>Microsoft Office PowerPoint</Application>
  <PresentationFormat>Breedbeeld</PresentationFormat>
  <Paragraphs>74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H4: Kopen &amp; Werken  Een eigen bedrijf </vt:lpstr>
      <vt:lpstr>Leerdoelen</vt:lpstr>
      <vt:lpstr>Financieel Plan</vt:lpstr>
      <vt:lpstr>‘TeaBL’</vt:lpstr>
      <vt:lpstr>Bereken de verwachte Omzet, Inkoopwaarde v/d Omzet, Brutowinst, Bedrijfskosten en Nettowinst </vt:lpstr>
      <vt:lpstr>PowerPoint-presentatie</vt:lpstr>
      <vt:lpstr>‘TeaBL’</vt:lpstr>
      <vt:lpstr>Bereken de werkelijk Omzet, Inkoopwaarde v/d Omzet, Brutowinst, Bedrijfskosten en Nettowinst </vt:lpstr>
      <vt:lpstr>PowerPoint-presentatie</vt:lpstr>
      <vt:lpstr>Zelf aan de slag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H4: Kopen &amp; Werken  Een eigen bedrijf </dc:title>
  <dc:creator>B. van Orsouw</dc:creator>
  <cp:lastModifiedBy>B. van Orsouw</cp:lastModifiedBy>
  <cp:revision>6</cp:revision>
  <dcterms:created xsi:type="dcterms:W3CDTF">2020-10-26T07:28:05Z</dcterms:created>
  <dcterms:modified xsi:type="dcterms:W3CDTF">2020-10-26T08:24:50Z</dcterms:modified>
</cp:coreProperties>
</file>